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media/image1.wmf" ContentType="image/x-wmf"/>
  <Override PartName="/ppt/media/image2.png" ContentType="image/png"/>
  <Override PartName="/ppt/media/image3.wmf" ContentType="image/x-wmf"/>
  <Override PartName="/ppt/media/image4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D3CC9C1-C5FF-4993-9393-177038718ABD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in this slide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To change the images :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Right C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lick 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FILL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File...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148531B-078A-4179-8BED-660762AAAF39}" type="slidenum">
              <a:rPr b="0" lang="id-ID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in this slide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To change the images :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Right C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lick 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FILL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File...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688E50-B896-4303-9C32-5EEB3F8BBDBA}" type="slidenum">
              <a:rPr b="0" lang="id-ID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"/>
          <p:cNvPicPr/>
          <p:nvPr/>
        </p:nvPicPr>
        <p:blipFill>
          <a:blip r:embed="rId2"/>
          <a:stretch/>
        </p:blipFill>
        <p:spPr>
          <a:xfrm>
            <a:off x="6120" y="0"/>
            <a:ext cx="12185280" cy="687636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440" cy="308160"/>
            <a:chOff x="8887680" y="5498280"/>
            <a:chExt cx="1189440" cy="30816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Freeform 5"/>
          <p:cNvSpPr/>
          <p:nvPr/>
        </p:nvSpPr>
        <p:spPr>
          <a:xfrm>
            <a:off x="9051120" y="3613320"/>
            <a:ext cx="862920" cy="61200"/>
          </a:xfrm>
          <a:custGeom>
            <a:avLst/>
            <a:gdLst>
              <a:gd name="textAreaLeft" fmla="*/ 0 w 862920"/>
              <a:gd name="textAreaRight" fmla="*/ 863640 w 862920"/>
              <a:gd name="textAreaTop" fmla="*/ 0 h 61200"/>
              <a:gd name="textAreaBottom" fmla="*/ 61920 h 61200"/>
            </a:gdLst>
            <a:ah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30960" bIns="30960" anchor="t">
            <a:noAutofit/>
          </a:bodyPr>
          <a:p>
            <a:pPr defTabSz="914400">
              <a:lnSpc>
                <a:spcPct val="100000"/>
              </a:lnSpc>
            </a:pPr>
            <a:endParaRPr b="0" lang="id-ID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" name="Picture 15" descr=""/>
          <p:cNvPicPr/>
          <p:nvPr/>
        </p:nvPicPr>
        <p:blipFill>
          <a:blip r:embed="rId3"/>
          <a:stretch/>
        </p:blipFill>
        <p:spPr>
          <a:xfrm>
            <a:off x="8033400" y="1540800"/>
            <a:ext cx="2894400" cy="7549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e33">
            <a:alpha val="9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id-ID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" name="Picture 9" descr=""/>
          <p:cNvPicPr/>
          <p:nvPr/>
        </p:nvPicPr>
        <p:blipFill>
          <a:blip r:embed="rId2"/>
          <a:stretch/>
        </p:blipFill>
        <p:spPr>
          <a:xfrm>
            <a:off x="-2089440" y="-959400"/>
            <a:ext cx="14591520" cy="7978680"/>
          </a:xfrm>
          <a:prstGeom prst="rect">
            <a:avLst/>
          </a:prstGeom>
          <a:ln w="0">
            <a:noFill/>
          </a:ln>
        </p:spPr>
      </p:pic>
      <p:sp>
        <p:nvSpPr>
          <p:cNvPr id="14" name="Text Placeholder 11"/>
          <p:cNvSpPr/>
          <p:nvPr/>
        </p:nvSpPr>
        <p:spPr>
          <a:xfrm>
            <a:off x="476280" y="418212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68a1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s-ES" sz="1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8"/>
          <p:cNvGrpSpPr/>
          <p:nvPr/>
        </p:nvGrpSpPr>
        <p:grpSpPr>
          <a:xfrm>
            <a:off x="646920" y="4782600"/>
            <a:ext cx="1189440" cy="308160"/>
            <a:chOff x="646920" y="4782600"/>
            <a:chExt cx="1189440" cy="308160"/>
          </a:xfrm>
        </p:grpSpPr>
        <p:sp>
          <p:nvSpPr>
            <p:cNvPr id="16" name="Freeform 9"/>
            <p:cNvSpPr/>
            <p:nvPr/>
          </p:nvSpPr>
          <p:spPr>
            <a:xfrm>
              <a:off x="64692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108936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Freeform 11"/>
            <p:cNvSpPr/>
            <p:nvPr/>
          </p:nvSpPr>
          <p:spPr>
            <a:xfrm>
              <a:off x="1541160" y="478908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" name="Rounded Rectangle 1"/>
          <p:cNvSpPr/>
          <p:nvPr/>
        </p:nvSpPr>
        <p:spPr>
          <a:xfrm>
            <a:off x="583920" y="3039840"/>
            <a:ext cx="806040" cy="74880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8640" bIns="864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id-ID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" name="Picture 23" descr=""/>
          <p:cNvPicPr/>
          <p:nvPr/>
        </p:nvPicPr>
        <p:blipFill>
          <a:blip r:embed="rId3"/>
          <a:stretch/>
        </p:blipFill>
        <p:spPr>
          <a:xfrm>
            <a:off x="465480" y="1503000"/>
            <a:ext cx="2742480" cy="715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ffffff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ffffff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75000"/>
          </a:blip>
          <a:stretch>
            <a:fillRect t="-8997" b="-899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s-ES" sz="4000" spc="-1" strike="noStrike">
                <a:solidFill>
                  <a:schemeClr val="lt1"/>
                </a:solidFill>
                <a:latin typeface="Proxima Nova"/>
              </a:rPr>
              <a:t>TITULO AQUí</a:t>
            </a:r>
            <a:endParaRPr b="0" lang="es-E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258680" y="3975480"/>
            <a:ext cx="4447800" cy="72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Proxima Nova"/>
              </a:rPr>
              <a:t>Stories worth telling…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ES" sz="2800" spc="-1" strike="noStrike">
                <a:solidFill>
                  <a:srgbClr val="f68a1f"/>
                </a:solidFill>
                <a:latin typeface="Calibri"/>
              </a:rPr>
              <a:t>BANK</a:t>
            </a:r>
            <a:r>
              <a:rPr b="0" lang="es-ES" sz="2800" spc="-1" strike="noStrike">
                <a:solidFill>
                  <a:schemeClr val="lt1"/>
                </a:solidFill>
                <a:latin typeface="Calibri"/>
              </a:rPr>
              <a:t> Marketing</a:t>
            </a:r>
            <a:endParaRPr b="0" lang="es-E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ct val="90000"/>
              </a:lnSpc>
              <a:tabLst>
                <a:tab algn="l" pos="0"/>
              </a:tabLst>
            </a:pPr>
            <a:r>
              <a:rPr b="0" lang="es-ES" sz="2400" spc="-1" strike="noStrike">
                <a:solidFill>
                  <a:srgbClr val="fd39fd"/>
                </a:solidFill>
                <a:latin typeface="Proxima Nova"/>
              </a:rPr>
              <a:t>IT Academy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/>
          <p:cNvSpPr/>
          <p:nvPr/>
        </p:nvSpPr>
        <p:spPr>
          <a:xfrm>
            <a:off x="506880" y="601920"/>
            <a:ext cx="11181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Lato Black"/>
                <a:ea typeface="Tahoma"/>
              </a:rPr>
              <a:t>ANÁLISIS </a:t>
            </a:r>
            <a:r>
              <a:rPr b="1" lang="en-GB" sz="3200" spc="-1" strike="noStrike">
                <a:solidFill>
                  <a:srgbClr val="e9542c"/>
                </a:solidFill>
                <a:latin typeface="Lato Black"/>
                <a:ea typeface="Tahoma"/>
              </a:rPr>
              <a:t>DURACION LLAMADA VS CONVERSIÓN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" name="Straight Connector 1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cap="rnd" w="57150">
            <a:solidFill>
              <a:srgbClr val="e84c22"/>
            </a:solidFill>
            <a:round/>
          </a:ln>
        </p:spPr>
      </p:cxnSp>
      <p:sp>
        <p:nvSpPr>
          <p:cNvPr id="35" name="Slide Number Placeholder 1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GB" sz="1100" spc="-1" strike="noStrike">
                <a:solidFill>
                  <a:schemeClr val="lt1"/>
                </a:solidFill>
                <a:latin typeface="Calibri"/>
              </a:rPr>
              <a:t>1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6" name="Straight Connector 2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37" name="Straight Connector 3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38" name="TextBox 2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900" spc="-1" strike="noStrike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b="1" lang="en-GB" sz="900" spc="-1" strike="noStrike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b="1" lang="en-GB" sz="900" spc="-1" strike="noStrike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        ITAcademy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Rectangle: Rounded Corners 1"/>
          <p:cNvSpPr/>
          <p:nvPr/>
        </p:nvSpPr>
        <p:spPr>
          <a:xfrm>
            <a:off x="1071360" y="1455120"/>
            <a:ext cx="3989520" cy="151272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Análisis de la relación entre la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duración de la llamada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y la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 contratación del deposito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Se comprueba que a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 mayor duración de la llamada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el número de contrataciones de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depósitos aumenta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6569280" y="1390320"/>
            <a:ext cx="4852080" cy="2977920"/>
          </a:xfrm>
          <a:prstGeom prst="rect">
            <a:avLst/>
          </a:prstGeom>
          <a:ln w="0">
            <a:noFill/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468720" y="3316320"/>
            <a:ext cx="5514480" cy="2796480"/>
          </a:xfrm>
          <a:prstGeom prst="rect">
            <a:avLst/>
          </a:prstGeom>
          <a:ln w="0">
            <a:noFill/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2" name="Rectangle: Rounded Corners 2"/>
          <p:cNvSpPr/>
          <p:nvPr/>
        </p:nvSpPr>
        <p:spPr>
          <a:xfrm>
            <a:off x="6583320" y="4698360"/>
            <a:ext cx="4194360" cy="145656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36000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Duración llamadas vs contratación depósitos: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Menor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de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5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minutos: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NO &gt; SI 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contrataciones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Menor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 de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6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 minutos: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NO =SI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contrataciones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567"/>
              </a:spcBef>
              <a:tabLst>
                <a:tab algn="l" pos="408240"/>
              </a:tabLst>
            </a:pP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Mayor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 de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7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minutos: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SI &gt;NO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contrataciones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408240"/>
              </a:tabLst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/>
          <p:nvPr/>
        </p:nvSpPr>
        <p:spPr>
          <a:xfrm>
            <a:off x="506880" y="601920"/>
            <a:ext cx="111819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Lato Black"/>
                <a:ea typeface="Tahoma"/>
              </a:rPr>
              <a:t>MES LLAMADAS</a:t>
            </a:r>
            <a:r>
              <a:rPr b="1" lang="en-GB" sz="3200" spc="-1" strike="noStrike">
                <a:solidFill>
                  <a:srgbClr val="e9542c"/>
                </a:solidFill>
                <a:latin typeface="Lato Black"/>
                <a:ea typeface="Tahoma"/>
              </a:rPr>
              <a:t> VS CONVERSIÒN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4" name="Straight Connector 10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cap="rnd" w="57150">
            <a:solidFill>
              <a:srgbClr val="e84c22"/>
            </a:solidFill>
            <a:round/>
          </a:ln>
        </p:spPr>
      </p:cxnSp>
      <p:sp>
        <p:nvSpPr>
          <p:cNvPr id="45" name="Slide Number Placeholder 3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GB" sz="1100" spc="-1" strike="noStrike">
                <a:solidFill>
                  <a:schemeClr val="lt1"/>
                </a:solidFill>
                <a:latin typeface="Calibri"/>
              </a:rPr>
              <a:t>1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6" name="Straight Connector 11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47" name="Straight Connector 12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48" name="TextBox 8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900" spc="-1" strike="noStrike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b="1" lang="en-GB" sz="900" spc="-1" strike="noStrike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b="1" lang="en-GB" sz="900" spc="-1" strike="noStrike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        ITAcademy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: Rounded Corners 7"/>
          <p:cNvSpPr/>
          <p:nvPr/>
        </p:nvSpPr>
        <p:spPr>
          <a:xfrm>
            <a:off x="538200" y="1807920"/>
            <a:ext cx="3576600" cy="124884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/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Ahora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muchas</a:t>
            </a: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llamadas</a:t>
            </a: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en</a:t>
            </a: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mayo</a:t>
            </a:r>
            <a:r>
              <a:rPr b="0" lang="es-ES" sz="1200" spc="-1" strike="noStrike">
                <a:solidFill>
                  <a:srgbClr val="000000"/>
                </a:solidFill>
                <a:latin typeface="Calibri"/>
              </a:rPr>
              <a:t> que no es un buen mes, mayoría de ‘No Conversión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4976280" y="1710360"/>
            <a:ext cx="5936760" cy="3767760"/>
          </a:xfrm>
          <a:prstGeom prst="rect">
            <a:avLst/>
          </a:prstGeom>
          <a:ln w="0">
            <a:noFill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</p:pic>
      <p:sp>
        <p:nvSpPr>
          <p:cNvPr id="51" name="Rectangle: Rounded Corners 8"/>
          <p:cNvSpPr/>
          <p:nvPr/>
        </p:nvSpPr>
        <p:spPr>
          <a:xfrm>
            <a:off x="596160" y="3675600"/>
            <a:ext cx="3290040" cy="15606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200" spc="-1" strike="noStrike">
                <a:solidFill>
                  <a:schemeClr val="dk1"/>
                </a:solidFill>
                <a:latin typeface="Calibri"/>
              </a:rPr>
              <a:t>Propuesta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Concentrar llamadas en los meses que el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porcentaje de Si es superior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: 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Abril y  a partir de septiembre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3"/>
          <p:cNvSpPr/>
          <p:nvPr/>
        </p:nvSpPr>
        <p:spPr>
          <a:xfrm>
            <a:off x="506880" y="601920"/>
            <a:ext cx="11181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Lato Black"/>
                <a:ea typeface="Tahoma"/>
              </a:rPr>
              <a:t>TIEMPO LLAMADA  DESDE </a:t>
            </a:r>
            <a:r>
              <a:rPr b="1" lang="en-GB" sz="3200" spc="-1" strike="noStrike">
                <a:solidFill>
                  <a:srgbClr val="e9542c"/>
                </a:solidFill>
                <a:latin typeface="Lato Black"/>
                <a:ea typeface="Tahoma"/>
              </a:rPr>
              <a:t>ULTIMA CAMPAÑA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" name="Straight Connector 4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cap="rnd" w="57150">
            <a:solidFill>
              <a:srgbClr val="e84c22"/>
            </a:solidFill>
            <a:round/>
          </a:ln>
        </p:spPr>
      </p:cxnSp>
      <p:sp>
        <p:nvSpPr>
          <p:cNvPr id="54" name="Slide Number Placeholder 2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GB" sz="1100" spc="-1" strike="noStrike">
                <a:solidFill>
                  <a:schemeClr val="lt1"/>
                </a:solidFill>
                <a:latin typeface="Calibri"/>
              </a:rPr>
              <a:t>1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55" name="Straight Connector 5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56" name="Straight Connector 6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57" name="TextBox 4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900" spc="-1" strike="noStrike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b="1" lang="en-GB" sz="900" spc="-1" strike="noStrike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b="1" lang="en-GB" sz="900" spc="-1" strike="noStrike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        ITAcademy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Rectangle: Rounded Corners 3"/>
          <p:cNvSpPr/>
          <p:nvPr/>
        </p:nvSpPr>
        <p:spPr>
          <a:xfrm>
            <a:off x="1095480" y="4424760"/>
            <a:ext cx="3290040" cy="15606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200" spc="-1" strike="noStrike">
                <a:solidFill>
                  <a:schemeClr val="dk1"/>
                </a:solidFill>
                <a:latin typeface="Calibri"/>
              </a:rPr>
              <a:t>Propuesta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Concentrar llamadas en los meses que el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porcentaje de Si es superior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: 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Desde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 el mes 2 al mes 8  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 partir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 de 15 meses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: Rounded Corners 4"/>
          <p:cNvSpPr/>
          <p:nvPr/>
        </p:nvSpPr>
        <p:spPr>
          <a:xfrm>
            <a:off x="6932520" y="1773360"/>
            <a:ext cx="3339000" cy="9658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Actualmente se hace un mayor número de llamadas a los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3 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,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6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, 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9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 y 12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del último contacto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I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6028200" y="3530160"/>
            <a:ext cx="5813280" cy="2816280"/>
          </a:xfrm>
          <a:prstGeom prst="rect">
            <a:avLst/>
          </a:prstGeom>
          <a:ln w="0">
            <a:noFill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695880" y="1293480"/>
            <a:ext cx="5090040" cy="2677320"/>
          </a:xfrm>
          <a:prstGeom prst="rect">
            <a:avLst/>
          </a:prstGeom>
          <a:ln w="0">
            <a:noFill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5"/>
          <p:cNvSpPr/>
          <p:nvPr/>
        </p:nvSpPr>
        <p:spPr>
          <a:xfrm>
            <a:off x="506880" y="601920"/>
            <a:ext cx="11181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Lato Black"/>
                <a:ea typeface="Tahoma"/>
              </a:rPr>
              <a:t>NÚMERO LLAMADAS EN </a:t>
            </a:r>
            <a:r>
              <a:rPr b="1" lang="en-GB" sz="3200" spc="-1" strike="noStrike">
                <a:solidFill>
                  <a:srgbClr val="e9542c"/>
                </a:solidFill>
                <a:latin typeface="Lato Black"/>
                <a:ea typeface="Tahoma"/>
              </a:rPr>
              <a:t>UNA CAMPAÑA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" name="Straight Connector 7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cap="rnd" w="57150">
            <a:solidFill>
              <a:srgbClr val="e84c22"/>
            </a:solidFill>
            <a:round/>
          </a:ln>
        </p:spPr>
      </p:cxnSp>
      <p:sp>
        <p:nvSpPr>
          <p:cNvPr id="64" name="Slide Number Placeholder 4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GB" sz="1100" spc="-1" strike="noStrike">
                <a:solidFill>
                  <a:schemeClr val="lt1"/>
                </a:solidFill>
                <a:latin typeface="Calibri"/>
              </a:rPr>
              <a:t>1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65" name="Straight Connector 8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66" name="Straight Connector 9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67" name="TextBox 6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900" spc="-1" strike="noStrike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b="1" lang="en-GB" sz="900" spc="-1" strike="noStrike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b="1" lang="en-GB" sz="900" spc="-1" strike="noStrike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        ITAcademy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Rectangle: Rounded Corners 5"/>
          <p:cNvSpPr/>
          <p:nvPr/>
        </p:nvSpPr>
        <p:spPr>
          <a:xfrm>
            <a:off x="426600" y="4280760"/>
            <a:ext cx="2909160" cy="12394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s-ES" sz="1200" spc="-1" strike="noStrike">
                <a:solidFill>
                  <a:schemeClr val="dk1"/>
                </a:solidFill>
                <a:latin typeface="Calibri"/>
              </a:rPr>
              <a:t>Propuesta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Reducir número llamadas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Priorizar hacer máximo 5 llamadas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Rectangle: Rounded Corners 6"/>
          <p:cNvSpPr/>
          <p:nvPr/>
        </p:nvSpPr>
        <p:spPr>
          <a:xfrm>
            <a:off x="7939800" y="1527840"/>
            <a:ext cx="3339000" cy="118944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Actualmente se hacen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muchas llamadas en una misma campaña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, 42 recibieron más de 20 llamadas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 partir de 4-5 llamadas número de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No es muy superior al número de SI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7672680" y="3787920"/>
            <a:ext cx="4129560" cy="2684160"/>
          </a:xfrm>
          <a:prstGeom prst="rect">
            <a:avLst/>
          </a:prstGeom>
          <a:ln w="0">
            <a:noFill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4"/>
          <a:stretch/>
        </p:blipFill>
        <p:spPr>
          <a:xfrm>
            <a:off x="635040" y="1251360"/>
            <a:ext cx="6679800" cy="2411280"/>
          </a:xfrm>
          <a:prstGeom prst="rect">
            <a:avLst/>
          </a:prstGeom>
          <a:ln w="0">
            <a:noFill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</p:pic>
      <p:pic>
        <p:nvPicPr>
          <p:cNvPr id="74" name="" descr=""/>
          <p:cNvPicPr/>
          <p:nvPr/>
        </p:nvPicPr>
        <p:blipFill>
          <a:blip r:embed="rId5"/>
          <a:stretch/>
        </p:blipFill>
        <p:spPr>
          <a:xfrm>
            <a:off x="3773880" y="3812400"/>
            <a:ext cx="3539160" cy="2534400"/>
          </a:xfrm>
          <a:prstGeom prst="rect">
            <a:avLst/>
          </a:prstGeom>
          <a:ln w="0">
            <a:noFill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476280" y="2228040"/>
            <a:ext cx="5154480" cy="80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s-ES" sz="4800" spc="-1" strike="noStrike">
                <a:solidFill>
                  <a:srgbClr val="f68a1f"/>
                </a:solidFill>
                <a:latin typeface="Proxima Nova"/>
              </a:rPr>
              <a:t>Gracias</a:t>
            </a:r>
            <a:endParaRPr b="0" lang="es-E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76280" y="3315240"/>
            <a:ext cx="3733200" cy="64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*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Pon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 Tu 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nombre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 Por Orden 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Alfabético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  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Apellido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*</a:t>
            </a:r>
            <a:br>
              <a:rPr sz="1400"/>
            </a:b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…… 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, Laura Pelegrín, Juan Romero R.,……, 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Rectángulo 4"/>
          <p:cNvSpPr/>
          <p:nvPr/>
        </p:nvSpPr>
        <p:spPr>
          <a:xfrm>
            <a:off x="1088280" y="1538640"/>
            <a:ext cx="21308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ES" sz="3600" spc="-1" strike="noStrike">
                <a:solidFill>
                  <a:schemeClr val="dk1"/>
                </a:solidFill>
                <a:latin typeface="Proxima Nova"/>
              </a:rPr>
              <a:t>GRUP-</a:t>
            </a:r>
            <a:r>
              <a:rPr b="0" lang="es-ES" sz="3600" spc="-1" strike="noStrike">
                <a:solidFill>
                  <a:srgbClr val="f68a1f"/>
                </a:solidFill>
                <a:latin typeface="Proxima Nova"/>
              </a:rPr>
              <a:t>A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</TotalTime>
  <Application>LibreOffice/24.2.5.2$Windows_X86_64 LibreOffice_project/bffef4ea93e59bebbeaf7f431bb02b1a39ee8a59</Application>
  <AppVersion>15.0000</AppVersion>
  <Words>266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2020-09-29T07:20:24Z</dcterms:created>
  <dc:creator>USER</dc:creator>
  <dc:description/>
  <dc:language>es-ES</dc:language>
  <cp:lastModifiedBy/>
  <dcterms:modified xsi:type="dcterms:W3CDTF">2024-10-11T12:57:02Z</dcterms:modified>
  <cp:revision>94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